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0"/>
  </p:handoutMasterIdLst>
  <p:sldIdLst>
    <p:sldId id="256" r:id="rId2"/>
    <p:sldId id="337" r:id="rId3"/>
    <p:sldId id="297" r:id="rId4"/>
    <p:sldId id="311" r:id="rId5"/>
    <p:sldId id="316" r:id="rId6"/>
    <p:sldId id="317" r:id="rId7"/>
    <p:sldId id="318" r:id="rId8"/>
    <p:sldId id="336" r:id="rId9"/>
    <p:sldId id="319" r:id="rId10"/>
    <p:sldId id="340" r:id="rId11"/>
    <p:sldId id="332" r:id="rId12"/>
    <p:sldId id="338" r:id="rId13"/>
    <p:sldId id="339" r:id="rId14"/>
    <p:sldId id="320" r:id="rId15"/>
    <p:sldId id="321" r:id="rId16"/>
    <p:sldId id="322" r:id="rId17"/>
    <p:sldId id="323" r:id="rId18"/>
    <p:sldId id="324" r:id="rId19"/>
    <p:sldId id="325" r:id="rId20"/>
    <p:sldId id="328" r:id="rId21"/>
    <p:sldId id="326" r:id="rId22"/>
    <p:sldId id="327" r:id="rId23"/>
    <p:sldId id="329" r:id="rId24"/>
    <p:sldId id="334" r:id="rId25"/>
    <p:sldId id="330" r:id="rId26"/>
    <p:sldId id="331" r:id="rId27"/>
    <p:sldId id="333" r:id="rId28"/>
    <p:sldId id="335" r:id="rId29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3399"/>
    <a:srgbClr val="83C2C1"/>
    <a:srgbClr val="72CDF2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4737" autoAdjust="0"/>
  </p:normalViewPr>
  <p:slideViewPr>
    <p:cSldViewPr snapToGrid="0">
      <p:cViewPr varScale="1">
        <p:scale>
          <a:sx n="113" d="100"/>
          <a:sy n="113" d="100"/>
        </p:scale>
        <p:origin x="14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9C1E107-5834-4AD8-97A3-0487B8A5A5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86DE14F-6854-4A9B-BDCF-C1559B47A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D643AEE2-5497-4169-8E0D-1F7F4091623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44DC6868-F997-4317-8061-0571E167701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CE24335D-1F8F-4DBD-8A4E-46AEA492BA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81FD9111-71E1-4BDF-8D1E-F97C8EF68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05D271BD-97F1-4CC6-9D3E-4700DF973D9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90076BC4-AB4C-478F-AEB0-F081A13725D7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BA2F029-8AB5-41EC-B31D-D7523A683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48A1ACC-1AB2-41C4-8A95-097729A4B8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1ED229C4-ABA6-4A10-AC47-E2B78B4188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EEAAE492-4F6A-4322-A52B-FBBDEBACE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85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A1CB49-BB70-4FE7-A528-3A2DA52A06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6F1AED-BAE0-415F-9212-07562F6D3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3BAFE-CA81-46CC-93EA-1B6159595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BE906-C7EF-4658-8E88-56E9A1BB6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68831B-4758-4FA3-BCCA-8EF685686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8EF14F-FE0B-49D3-9F83-73945A1EAB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70C170-9C26-4A62-9DF5-D7BE78FDA7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26B2B-5537-45ED-B6EE-73046A48AD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94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D3CFF5-3611-4542-A358-A35F36E53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31C0DD-7AF3-4EFD-880C-DAE5072A72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C9AC2B-4C1B-4A91-A659-8D94C19DCE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B6FDD-2376-44F7-A58F-2448E59E77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69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9FAA5D-3E98-4366-AD25-3376A09B8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DE8578-46D1-4CF5-BDB7-2DE1F5593F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22DAD6-4BB5-45CF-8D2D-F28183304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9C736-0C99-43FD-B520-8CFDF0246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17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743A11-BB73-4711-84A7-D897AFB1D4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5B0038-4E61-44B9-935C-D89F0743B7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366C00-8BC3-44D8-A8A7-C825DEC1D8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20AAA-A575-42C3-8510-549B5B70A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96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7F8935-6FF9-4F04-854B-734982D58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949C86E-5EF8-4A56-845A-239E818DD9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78C9AC1-8970-4BF5-B968-FE017F18E9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66C05-9F2A-481D-8CF0-C54AADD1A5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25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4DFD57-10A9-4AA6-B783-F0EA294919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FEF479-36DD-48D1-B8E2-DFC5707DD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B61CD3-94DD-4028-B4B4-DD6C5AF50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A922A-16D9-4330-BEEA-B217D83DC5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39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1974C9-9B13-4B34-9A69-447218D8DA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806618-1330-4CDC-8F1B-F2E4B25ADA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E0DACE-9499-4993-8C7A-778A0DCFBB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41094-4B03-4E02-8EFB-AEF5E668F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01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EC949F-C1EB-45A1-9EAC-7E5AC743A7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CDFD23-B696-4109-B29B-4DFF2BA5F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FBDE4-4A3C-4724-937B-9CD1B23DF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9975A-2B10-4933-B51C-5AB7F5FAC0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2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662243-8199-4FE4-852F-EE5596CB0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5B3D40-860F-41F4-A1E4-FD49C85A52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CA0C4E-5789-450B-8E92-A3C14CAA3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0D218-4BF9-4B17-A934-F572B553F9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01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4F28AD-8FAE-4B81-85CF-0B8D78D6B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09EC57C-D980-4152-991E-FEB49C879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02D461DC-EE75-4D0C-A21B-B79D9D87FE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0EBF4121-6E4F-4644-B9D6-3E3215CF2B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630CE7E5-9795-4025-A4D1-9E1570055D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B7274AB3-FF1E-4DBA-854B-734BC9FA477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47BDD403-FE68-49A2-875F-90EC5CD76B00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>
              <a:extLst>
                <a:ext uri="{FF2B5EF4-FFF2-40B4-BE49-F238E27FC236}">
                  <a16:creationId xmlns:a16="http://schemas.microsoft.com/office/drawing/2014/main" id="{E4CABBEC-84C5-47B8-A81C-957C3C33A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/>
              <a:endParaRPr lang="en-US" altLang="en-US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22B2495A-8D05-46DE-9D5D-3868235FD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4.bin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3.bin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7.wmf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9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4.bin"/><Relationship Id="rId3" Type="http://schemas.openxmlformats.org/officeDocument/2006/relationships/image" Target="../media/image15.png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3.bin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7.wmf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3EB0054-A0EC-4884-BA68-E748134F4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 3749</a:t>
            </a:r>
            <a:br>
              <a:rPr lang="en-US" altLang="en-US"/>
            </a:br>
            <a:r>
              <a:rPr lang="en-US" altLang="en-US">
                <a:solidFill>
                  <a:srgbClr val="83C2C1"/>
                </a:solidFill>
              </a:rPr>
              <a:t>Introduction to Analysis</a:t>
            </a:r>
            <a:endParaRPr lang="en-US" altLang="en-US" i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49925CF-CC14-49CA-A2B0-8A8B8A17FC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Section 2.1 Part 1</a:t>
            </a:r>
          </a:p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Precise Definition of Limits</a:t>
            </a:r>
            <a:endParaRPr lang="en-US" altLang="en-US" sz="3200">
              <a:solidFill>
                <a:srgbClr val="FF6600"/>
              </a:solidFill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208C4DB-95A2-43BC-9F5C-2089C6DE3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8" y="6084888"/>
            <a:ext cx="65595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US" altLang="en-US" b="0"/>
              <a:t>http://myhome.spu.edu/lauw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0410F24-3FE5-4F11-81A9-DE32605C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Precise Definition</a:t>
            </a:r>
          </a:p>
        </p:txBody>
      </p:sp>
      <p:pic>
        <p:nvPicPr>
          <p:cNvPr id="12291" name="Picture 6">
            <a:extLst>
              <a:ext uri="{FF2B5EF4-FFF2-40B4-BE49-F238E27FC236}">
                <a16:creationId xmlns:a16="http://schemas.microsoft.com/office/drawing/2014/main" id="{F764813A-10F1-4B65-A72E-6CB433A73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819275"/>
            <a:ext cx="6315075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2" name="Group 16">
            <a:extLst>
              <a:ext uri="{FF2B5EF4-FFF2-40B4-BE49-F238E27FC236}">
                <a16:creationId xmlns:a16="http://schemas.microsoft.com/office/drawing/2014/main" id="{89ECBF3D-CF1B-4418-B30A-4B05C9F2753D}"/>
              </a:ext>
            </a:extLst>
          </p:cNvPr>
          <p:cNvGrpSpPr>
            <a:grpSpLocks/>
          </p:cNvGrpSpPr>
          <p:nvPr/>
        </p:nvGrpSpPr>
        <p:grpSpPr bwMode="auto">
          <a:xfrm>
            <a:off x="1595438" y="3586163"/>
            <a:ext cx="6086475" cy="2695575"/>
            <a:chOff x="1595438" y="3586163"/>
            <a:chExt cx="6086475" cy="2695575"/>
          </a:xfrm>
        </p:grpSpPr>
        <p:pic>
          <p:nvPicPr>
            <p:cNvPr id="12294" name="Picture 5">
              <a:extLst>
                <a:ext uri="{FF2B5EF4-FFF2-40B4-BE49-F238E27FC236}">
                  <a16:creationId xmlns:a16="http://schemas.microsoft.com/office/drawing/2014/main" id="{FCD21E63-3E68-44F1-A194-F41A9DA3B5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438" y="3586163"/>
              <a:ext cx="6086475" cy="269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2295" name="Object 2">
              <a:extLst>
                <a:ext uri="{FF2B5EF4-FFF2-40B4-BE49-F238E27FC236}">
                  <a16:creationId xmlns:a16="http://schemas.microsoft.com/office/drawing/2014/main" id="{093E8D39-8EF0-4E65-97FC-2386CF67E1E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32068" y="4373465"/>
            <a:ext cx="101536" cy="119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39579" imgH="164957" progId="Equation.DSMT4">
                    <p:embed/>
                  </p:oleObj>
                </mc:Choice>
                <mc:Fallback>
                  <p:oleObj name="Equation" r:id="rId4" imgW="139579" imgH="164957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2068" y="4373465"/>
                          <a:ext cx="101536" cy="11999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6" name="Object 3">
              <a:extLst>
                <a:ext uri="{FF2B5EF4-FFF2-40B4-BE49-F238E27FC236}">
                  <a16:creationId xmlns:a16="http://schemas.microsoft.com/office/drawing/2014/main" id="{D545E044-CB24-4C7E-9D4F-EEF3455AEE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57116" y="4458645"/>
            <a:ext cx="101600" cy="120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7116" y="4458645"/>
                          <a:ext cx="101600" cy="120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Object 4">
              <a:extLst>
                <a:ext uri="{FF2B5EF4-FFF2-40B4-BE49-F238E27FC236}">
                  <a16:creationId xmlns:a16="http://schemas.microsoft.com/office/drawing/2014/main" id="{0D075D40-D32B-4F2A-ACE4-DD9CD70E9EF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97636" y="4138886"/>
            <a:ext cx="101600" cy="120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7636" y="4138886"/>
                          <a:ext cx="101600" cy="120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8" name="Object 5">
              <a:extLst>
                <a:ext uri="{FF2B5EF4-FFF2-40B4-BE49-F238E27FC236}">
                  <a16:creationId xmlns:a16="http://schemas.microsoft.com/office/drawing/2014/main" id="{A9A3D2F7-458D-4E55-AC60-AB12D4D174E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36905" y="4587671"/>
            <a:ext cx="101600" cy="120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6905" y="4587671"/>
                          <a:ext cx="101600" cy="120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9" name="Object 6">
              <a:extLst>
                <a:ext uri="{FF2B5EF4-FFF2-40B4-BE49-F238E27FC236}">
                  <a16:creationId xmlns:a16="http://schemas.microsoft.com/office/drawing/2014/main" id="{537C7EBE-671B-47BF-8478-2B27833DCFB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45636" y="4370027"/>
            <a:ext cx="101600" cy="120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9579" imgH="164957" progId="Equation.DSMT4">
                    <p:embed/>
                  </p:oleObj>
                </mc:Choice>
                <mc:Fallback>
                  <p:oleObj name="Equation" r:id="rId9" imgW="139579" imgH="164957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5636" y="4370027"/>
                          <a:ext cx="101600" cy="120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0" name="Object 9">
              <a:extLst>
                <a:ext uri="{FF2B5EF4-FFF2-40B4-BE49-F238E27FC236}">
                  <a16:creationId xmlns:a16="http://schemas.microsoft.com/office/drawing/2014/main" id="{D90D11D2-7A5E-48EF-8B12-8D8CD63AB1C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63416" y="5771268"/>
            <a:ext cx="130912" cy="144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3416" y="5771268"/>
                          <a:ext cx="130912" cy="14445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1" name="Object 10">
              <a:extLst>
                <a:ext uri="{FF2B5EF4-FFF2-40B4-BE49-F238E27FC236}">
                  <a16:creationId xmlns:a16="http://schemas.microsoft.com/office/drawing/2014/main" id="{70063AB2-D81D-452C-89EA-0CD2E37B7F9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03511" y="6069204"/>
            <a:ext cx="121931" cy="134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3511" y="6069204"/>
                          <a:ext cx="121931" cy="13454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2" name="Object 11">
              <a:extLst>
                <a:ext uri="{FF2B5EF4-FFF2-40B4-BE49-F238E27FC236}">
                  <a16:creationId xmlns:a16="http://schemas.microsoft.com/office/drawing/2014/main" id="{6063FCA8-32F7-41DA-95D6-00EDA0FD83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13133" y="5754608"/>
            <a:ext cx="125741" cy="138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835" imgH="139518" progId="Equation.DSMT4">
                    <p:embed/>
                  </p:oleObj>
                </mc:Choice>
                <mc:Fallback>
                  <p:oleObj name="Equation" r:id="rId13" imgW="126835" imgH="139518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3133" y="5754608"/>
                          <a:ext cx="125741" cy="13874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3" name="Object 12">
              <a:extLst>
                <a:ext uri="{FF2B5EF4-FFF2-40B4-BE49-F238E27FC236}">
                  <a16:creationId xmlns:a16="http://schemas.microsoft.com/office/drawing/2014/main" id="{73344C9D-7A81-4481-8321-B769F891F09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20545" y="5749846"/>
            <a:ext cx="125505" cy="138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0545" y="5749846"/>
                          <a:ext cx="125505" cy="1384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4" name="Object 15">
              <a:extLst>
                <a:ext uri="{FF2B5EF4-FFF2-40B4-BE49-F238E27FC236}">
                  <a16:creationId xmlns:a16="http://schemas.microsoft.com/office/drawing/2014/main" id="{FF0E4B21-5AAF-413A-A0F9-E1256397B2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873236" y="5786485"/>
            <a:ext cx="130175" cy="144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835" imgH="139518" progId="Equation.DSMT4">
                    <p:embed/>
                  </p:oleObj>
                </mc:Choice>
                <mc:Fallback>
                  <p:oleObj name="Equation" r:id="rId15" imgW="126835" imgH="139518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3236" y="5786485"/>
                          <a:ext cx="130175" cy="1444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3" name="Oval 1">
            <a:extLst>
              <a:ext uri="{FF2B5EF4-FFF2-40B4-BE49-F238E27FC236}">
                <a16:creationId xmlns:a16="http://schemas.microsoft.com/office/drawing/2014/main" id="{D743F0B7-D3E6-4DD3-8299-9255D1B8A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3265488"/>
            <a:ext cx="404813" cy="3206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68A3972-67B0-482E-AA22-657B88D93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Precise Definition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15" name="Rectangle 3">
                <a:extLst>
                  <a:ext uri="{FF2B5EF4-FFF2-40B4-BE49-F238E27FC236}">
                    <a16:creationId xmlns:a16="http://schemas.microsoft.com/office/drawing/2014/main" id="{AD6A9451-9F80-4DAC-8740-19AA117220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3900" y="4600575"/>
                <a:ext cx="7772400" cy="1162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algn="l" eaLnBrk="1" hangingPunct="1">
                  <a:spcBef>
                    <a:spcPct val="20000"/>
                  </a:spcBef>
                  <a:buClr>
                    <a:schemeClr val="bg2"/>
                  </a:buClr>
                  <a:buSzPct val="70000"/>
                </a:pPr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if we can make the values of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arbitrarily </a:t>
                </a:r>
                <a:r>
                  <a:rPr lang="en-US" altLang="en-US" sz="2400" b="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close</a:t>
                </a:r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(as close as we like) by taking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to be </a:t>
                </a:r>
                <a:r>
                  <a:rPr lang="en-US" altLang="en-US" sz="2400" b="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sufficiently close</a:t>
                </a:r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to</a:t>
                </a:r>
                <a:r>
                  <a:rPr lang="en-US" altLang="en-US" sz="2400" dirty="0">
                    <a:solidFill>
                      <a:srgbClr val="0066CC"/>
                    </a:solidFill>
                  </a:rPr>
                  <a:t> </a:t>
                </a:r>
                <a:r>
                  <a:rPr lang="en-US" altLang="en-US" sz="2400" b="0" i="1" dirty="0">
                    <a:solidFill>
                      <a:srgbClr val="0066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altLang="en-US" sz="24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315" name="Rectangle 3">
                <a:extLst>
                  <a:ext uri="{FF2B5EF4-FFF2-40B4-BE49-F238E27FC236}">
                    <a16:creationId xmlns:a16="http://schemas.microsoft.com/office/drawing/2014/main" id="{AD6A9451-9F80-4DAC-8740-19AA117220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900" y="4600575"/>
                <a:ext cx="7772400" cy="1162050"/>
              </a:xfrm>
              <a:prstGeom prst="rect">
                <a:avLst/>
              </a:prstGeom>
              <a:blipFill>
                <a:blip r:embed="rId2"/>
                <a:stretch>
                  <a:fillRect l="-1255" t="-3684" b="-142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6" name="Picture 6">
            <a:extLst>
              <a:ext uri="{FF2B5EF4-FFF2-40B4-BE49-F238E27FC236}">
                <a16:creationId xmlns:a16="http://schemas.microsoft.com/office/drawing/2014/main" id="{74A34293-3F31-48D2-957E-EA5842C56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72D81AD-F6A5-409C-BC78-E42F65BD2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Precise Definition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39" name="Rectangle 3">
                <a:extLst>
                  <a:ext uri="{FF2B5EF4-FFF2-40B4-BE49-F238E27FC236}">
                    <a16:creationId xmlns:a16="http://schemas.microsoft.com/office/drawing/2014/main" id="{1CE8C4E6-12F1-4E71-A3F5-7A260CAC2F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3900" y="4600575"/>
                <a:ext cx="7772400" cy="1162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algn="l" eaLnBrk="1" hangingPunct="1">
                  <a:spcBef>
                    <a:spcPct val="20000"/>
                  </a:spcBef>
                  <a:buClr>
                    <a:schemeClr val="bg2"/>
                  </a:buClr>
                  <a:buSzPct val="70000"/>
                </a:pPr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if we can make the values of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arbitrarily </a:t>
                </a:r>
                <a:r>
                  <a:rPr lang="en-US" altLang="en-US" sz="2400" b="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close</a:t>
                </a:r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(as close as we like) by taking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to be </a:t>
                </a:r>
                <a:r>
                  <a:rPr lang="en-US" altLang="en-US" sz="2400" b="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sufficiently close</a:t>
                </a:r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to</a:t>
                </a:r>
                <a:r>
                  <a:rPr lang="en-US" altLang="en-US" sz="2400" dirty="0">
                    <a:solidFill>
                      <a:srgbClr val="0066CC"/>
                    </a:solidFill>
                  </a:rPr>
                  <a:t> </a:t>
                </a:r>
                <a:r>
                  <a:rPr lang="en-US" altLang="en-US" sz="2400" b="0" i="1" dirty="0">
                    <a:solidFill>
                      <a:srgbClr val="0066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altLang="en-US" sz="24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339" name="Rectangle 3">
                <a:extLst>
                  <a:ext uri="{FF2B5EF4-FFF2-40B4-BE49-F238E27FC236}">
                    <a16:creationId xmlns:a16="http://schemas.microsoft.com/office/drawing/2014/main" id="{1CE8C4E6-12F1-4E71-A3F5-7A260CAC2F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900" y="4600575"/>
                <a:ext cx="7772400" cy="1162050"/>
              </a:xfrm>
              <a:prstGeom prst="rect">
                <a:avLst/>
              </a:prstGeom>
              <a:blipFill>
                <a:blip r:embed="rId2"/>
                <a:stretch>
                  <a:fillRect l="-1255" t="-3684" b="-142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40" name="Picture 6">
            <a:extLst>
              <a:ext uri="{FF2B5EF4-FFF2-40B4-BE49-F238E27FC236}">
                <a16:creationId xmlns:a16="http://schemas.microsoft.com/office/drawing/2014/main" id="{46AE4397-DF01-40BA-8B6D-E02FBDA48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1" name="Object 1">
            <a:extLst>
              <a:ext uri="{FF2B5EF4-FFF2-40B4-BE49-F238E27FC236}">
                <a16:creationId xmlns:a16="http://schemas.microsoft.com/office/drawing/2014/main" id="{CB0BEB27-1126-41A6-8175-BEB4CBB90E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97538" y="3944938"/>
          <a:ext cx="258603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800" imgH="431800" progId="Equation.DSMT4">
                  <p:embed/>
                </p:oleObj>
              </mc:Choice>
              <mc:Fallback>
                <p:oleObj name="Equation" r:id="rId4" imgW="17018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538" y="3944938"/>
                        <a:ext cx="2586037" cy="6556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60F79D6-2DA1-450A-88EE-0BDA4062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Precise Definition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3" name="Rectangle 3">
                <a:extLst>
                  <a:ext uri="{FF2B5EF4-FFF2-40B4-BE49-F238E27FC236}">
                    <a16:creationId xmlns:a16="http://schemas.microsoft.com/office/drawing/2014/main" id="{953E1753-25A7-4007-912F-AC0ABEA18E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3900" y="4600575"/>
                <a:ext cx="7772400" cy="1162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algn="l" eaLnBrk="1" hangingPunct="1">
                  <a:spcBef>
                    <a:spcPct val="20000"/>
                  </a:spcBef>
                  <a:buClr>
                    <a:schemeClr val="bg2"/>
                  </a:buClr>
                  <a:buSzPct val="70000"/>
                </a:pPr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if we can make the values of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arbitrarily </a:t>
                </a:r>
                <a:r>
                  <a:rPr lang="en-US" altLang="en-US" sz="2400" b="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close</a:t>
                </a:r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(as close as we like) by taking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to be </a:t>
                </a:r>
                <a:r>
                  <a:rPr lang="en-US" altLang="en-US" sz="2400" b="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sufficiently close</a:t>
                </a:r>
                <a:r>
                  <a:rPr lang="en-US" altLang="en-US" sz="2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to</a:t>
                </a:r>
                <a:r>
                  <a:rPr lang="en-US" altLang="en-US" sz="2400" dirty="0">
                    <a:solidFill>
                      <a:srgbClr val="0066CC"/>
                    </a:solidFill>
                  </a:rPr>
                  <a:t> </a:t>
                </a:r>
                <a:r>
                  <a:rPr lang="en-US" altLang="en-US" sz="2400" b="0" i="1" dirty="0">
                    <a:solidFill>
                      <a:srgbClr val="0066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altLang="en-US" sz="24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363" name="Rectangle 3">
                <a:extLst>
                  <a:ext uri="{FF2B5EF4-FFF2-40B4-BE49-F238E27FC236}">
                    <a16:creationId xmlns:a16="http://schemas.microsoft.com/office/drawing/2014/main" id="{953E1753-25A7-4007-912F-AC0ABEA18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900" y="4600575"/>
                <a:ext cx="7772400" cy="1162050"/>
              </a:xfrm>
              <a:prstGeom prst="rect">
                <a:avLst/>
              </a:prstGeom>
              <a:blipFill>
                <a:blip r:embed="rId2"/>
                <a:stretch>
                  <a:fillRect l="-1255" t="-3684" b="-142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64" name="Picture 6">
            <a:extLst>
              <a:ext uri="{FF2B5EF4-FFF2-40B4-BE49-F238E27FC236}">
                <a16:creationId xmlns:a16="http://schemas.microsoft.com/office/drawing/2014/main" id="{39EBCDF1-A480-4AD7-88D8-75B5849F5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5" name="Object 2">
            <a:extLst>
              <a:ext uri="{FF2B5EF4-FFF2-40B4-BE49-F238E27FC236}">
                <a16:creationId xmlns:a16="http://schemas.microsoft.com/office/drawing/2014/main" id="{BD7D8912-D5A9-4149-86DC-4FF854620A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13350" y="5561013"/>
          <a:ext cx="33194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83452" imgH="406224" progId="Equation.DSMT4">
                  <p:embed/>
                </p:oleObj>
              </mc:Choice>
              <mc:Fallback>
                <p:oleObj name="Equation" r:id="rId4" imgW="2183452" imgH="40622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350" y="5561013"/>
                        <a:ext cx="3319463" cy="6175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3">
            <a:extLst>
              <a:ext uri="{FF2B5EF4-FFF2-40B4-BE49-F238E27FC236}">
                <a16:creationId xmlns:a16="http://schemas.microsoft.com/office/drawing/2014/main" id="{31C21B4B-0A4D-4D5B-8F4B-EBD7DF0817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97538" y="3944938"/>
          <a:ext cx="258603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800" imgH="431800" progId="Equation.DSMT4">
                  <p:embed/>
                </p:oleObj>
              </mc:Choice>
              <mc:Fallback>
                <p:oleObj name="Equation" r:id="rId6" imgW="17018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538" y="3944938"/>
                        <a:ext cx="2586037" cy="6556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8CAF9C0-7B33-43D4-9709-5FB12317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Precise Definition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87" name="Content Placeholder 2">
                <a:extLst>
                  <a:ext uri="{FF2B5EF4-FFF2-40B4-BE49-F238E27FC236}">
                    <a16:creationId xmlns:a16="http://schemas.microsoft.com/office/drawing/2014/main" id="{7486E3E0-A13D-4D0D-B007-D8ACDB0192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0075" y="4543425"/>
                <a:ext cx="7724775" cy="1733550"/>
              </a:xfrm>
            </p:spPr>
            <p:txBody>
              <a:bodyPr/>
              <a:lstStyle/>
              <a:p>
                <a:r>
                  <a:rPr lang="en-US" altLang="en-US" sz="2400" dirty="0">
                    <a:solidFill>
                      <a:srgbClr val="0066CC"/>
                    </a:solidFill>
                  </a:rPr>
                  <a:t>The values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sz="2400" dirty="0">
                    <a:solidFill>
                      <a:srgbClr val="0066CC"/>
                    </a:solidFill>
                  </a:rPr>
                  <a:t> depend on the values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altLang="en-US" sz="2400" dirty="0">
                    <a:solidFill>
                      <a:srgbClr val="0066CC"/>
                    </a:solidFill>
                  </a:rPr>
                  <a:t>.</a:t>
                </a:r>
                <a:endParaRPr lang="en-US" altLang="en-US" sz="2400" dirty="0">
                  <a:solidFill>
                    <a:srgbClr val="0066CC"/>
                  </a:solidFill>
                  <a:latin typeface="MaplePi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sz="2400" dirty="0">
                    <a:solidFill>
                      <a:srgbClr val="0066CC"/>
                    </a:solidFill>
                  </a:rPr>
                  <a:t> is a function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altLang="en-US" sz="2400" dirty="0">
                    <a:solidFill>
                      <a:srgbClr val="0066CC"/>
                    </a:solidFill>
                  </a:rPr>
                  <a:t>.</a:t>
                </a:r>
              </a:p>
              <a:p>
                <a:r>
                  <a:rPr lang="en-US" altLang="en-US" sz="2400" dirty="0">
                    <a:solidFill>
                      <a:srgbClr val="0066CC"/>
                    </a:solidFill>
                  </a:rPr>
                  <a:t>Definition is independent of the function value at </a:t>
                </a:r>
                <a:r>
                  <a:rPr lang="en-US" altLang="en-US" sz="2400" i="1" dirty="0">
                    <a:solidFill>
                      <a:srgbClr val="0066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en-US" sz="2400" dirty="0">
                    <a:solidFill>
                      <a:srgbClr val="0066CC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6387" name="Content Placeholder 2">
                <a:extLst>
                  <a:ext uri="{FF2B5EF4-FFF2-40B4-BE49-F238E27FC236}">
                    <a16:creationId xmlns:a16="http://schemas.microsoft.com/office/drawing/2014/main" id="{7486E3E0-A13D-4D0D-B007-D8ACDB0192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0075" y="4543425"/>
                <a:ext cx="7724775" cy="1733550"/>
              </a:xfrm>
              <a:blipFill>
                <a:blip r:embed="rId2"/>
                <a:stretch>
                  <a:fillRect l="-315" t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8" name="Picture 6">
            <a:extLst>
              <a:ext uri="{FF2B5EF4-FFF2-40B4-BE49-F238E27FC236}">
                <a16:creationId xmlns:a16="http://schemas.microsoft.com/office/drawing/2014/main" id="{96FA3AFB-FE39-437F-BCDA-43A738127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708AC7E-2CA2-4183-9DF8-862B78B7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1" name="Content Placeholder 2">
                <a:extLst>
                  <a:ext uri="{FF2B5EF4-FFF2-40B4-BE49-F238E27FC236}">
                    <a16:creationId xmlns:a16="http://schemas.microsoft.com/office/drawing/2014/main" id="{F0AFEDB4-6266-4966-A8F1-7BDE8260F2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2000" y="1905000"/>
                <a:ext cx="7696200" cy="685800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dirty="0"/>
                  <a:t>Use the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alt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dirty="0"/>
                  <a:t> definition to prove that </a:t>
                </a:r>
              </a:p>
            </p:txBody>
          </p:sp>
        </mc:Choice>
        <mc:Fallback>
          <p:sp>
            <p:nvSpPr>
              <p:cNvPr id="17411" name="Content Placeholder 2">
                <a:extLst>
                  <a:ext uri="{FF2B5EF4-FFF2-40B4-BE49-F238E27FC236}">
                    <a16:creationId xmlns:a16="http://schemas.microsoft.com/office/drawing/2014/main" id="{F0AFEDB4-6266-4966-A8F1-7BDE8260F2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905000"/>
                <a:ext cx="7696200" cy="685800"/>
              </a:xfrm>
              <a:blipFill>
                <a:blip r:embed="rId2"/>
                <a:stretch>
                  <a:fillRect l="-1900" t="-11607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88E33EEF-6BA0-45D2-9ECA-D0EF26A35E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6063" y="2559050"/>
          <a:ext cx="29400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65200" imgH="292100" progId="Equation.DSMT4">
                  <p:embed/>
                </p:oleObj>
              </mc:Choice>
              <mc:Fallback>
                <p:oleObj name="Equation" r:id="rId3" imgW="965200" imgH="292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559050"/>
                        <a:ext cx="29400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A7703D9-D4C1-4B08-A3CD-B24EAD790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D1875DF1-7B30-4911-9F00-4FF63C62A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Use the </a:t>
            </a:r>
            <a:r>
              <a:rPr lang="en-US" altLang="en-US" dirty="0">
                <a:latin typeface="MaplePi" pitchFamily="2" charset="0"/>
              </a:rPr>
              <a:t>𝜀−𝛿</a:t>
            </a:r>
            <a:r>
              <a:rPr lang="en-US" altLang="en-US" dirty="0"/>
              <a:t> definition to prove that </a:t>
            </a:r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F62A89A3-215C-42D4-A088-4D67604645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6063" y="2559050"/>
          <a:ext cx="29400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200" imgH="292100" progId="Equation.DSMT4">
                  <p:embed/>
                </p:oleObj>
              </mc:Choice>
              <mc:Fallback>
                <p:oleObj name="Equation" r:id="rId2" imgW="965200" imgH="292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559050"/>
                        <a:ext cx="29400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7" name="Picture 6">
            <a:extLst>
              <a:ext uri="{FF2B5EF4-FFF2-40B4-BE49-F238E27FC236}">
                <a16:creationId xmlns:a16="http://schemas.microsoft.com/office/drawing/2014/main" id="{1C31A9A9-34FC-4908-ACCA-59115C85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22"/>
          <a:stretch>
            <a:fillRect/>
          </a:stretch>
        </p:blipFill>
        <p:spPr bwMode="auto">
          <a:xfrm>
            <a:off x="590550" y="4086225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B5966AD-B5AB-4B3D-B12F-AD80E281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459" name="Content Placeholder 2">
                <a:extLst>
                  <a:ext uri="{FF2B5EF4-FFF2-40B4-BE49-F238E27FC236}">
                    <a16:creationId xmlns:a16="http://schemas.microsoft.com/office/drawing/2014/main" id="{2C2A53D0-DFAC-47A2-A3AD-7551AC8FE2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2000" y="1905000"/>
                <a:ext cx="7696200" cy="68580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US" altLang="en-US" dirty="0"/>
                  <a:t>Use the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/>
                  <a:t>definition to prove that </a:t>
                </a:r>
              </a:p>
            </p:txBody>
          </p:sp>
        </mc:Choice>
        <mc:Fallback>
          <p:sp>
            <p:nvSpPr>
              <p:cNvPr id="19459" name="Content Placeholder 2">
                <a:extLst>
                  <a:ext uri="{FF2B5EF4-FFF2-40B4-BE49-F238E27FC236}">
                    <a16:creationId xmlns:a16="http://schemas.microsoft.com/office/drawing/2014/main" id="{2C2A53D0-DFAC-47A2-A3AD-7551AC8FE2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905000"/>
                <a:ext cx="7696200" cy="685800"/>
              </a:xfrm>
              <a:blipFill>
                <a:blip r:embed="rId2"/>
                <a:stretch>
                  <a:fillRect l="-1900" t="-11607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EFD9F0D1-C5DA-4177-A7A5-FED40F52D2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6063" y="2559050"/>
          <a:ext cx="29400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65200" imgH="292100" progId="Equation.DSMT4">
                  <p:embed/>
                </p:oleObj>
              </mc:Choice>
              <mc:Fallback>
                <p:oleObj name="Equation" r:id="rId3" imgW="965200" imgH="292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559050"/>
                        <a:ext cx="29400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C622F8C-DEA6-4FAF-9C70-5070FEC453D8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3721100"/>
          <a:ext cx="7877175" cy="2441575"/>
        </p:xfrm>
        <a:graphic>
          <a:graphicData uri="http://schemas.openxmlformats.org/drawingml/2006/table">
            <a:tbl>
              <a:tblPr/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D79BCC7A-815F-4CFA-97F3-50B08839E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Guessing and Proofing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3323C0BE-73A3-41C2-9786-B5F56AA44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Note that in the solution of Example 1 there were two stages — </a:t>
            </a:r>
            <a:r>
              <a:rPr lang="en-US" altLang="en-US" sz="2400" dirty="0">
                <a:solidFill>
                  <a:srgbClr val="0066CC"/>
                </a:solidFill>
              </a:rPr>
              <a:t>guessing</a:t>
            </a:r>
            <a:r>
              <a:rPr lang="en-US" altLang="en-US" sz="2400" dirty="0"/>
              <a:t> and </a:t>
            </a:r>
            <a:r>
              <a:rPr lang="en-US" altLang="en-US" sz="2400" dirty="0">
                <a:solidFill>
                  <a:srgbClr val="0066CC"/>
                </a:solidFill>
              </a:rPr>
              <a:t>proving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We made a preliminary analysis that enabled us to guess a value for </a:t>
            </a:r>
            <a:r>
              <a:rPr lang="en-US" altLang="en-US" sz="2400" dirty="0">
                <a:solidFill>
                  <a:srgbClr val="0070C0"/>
                </a:solidFill>
                <a:latin typeface="MaplePi" pitchFamily="2" charset="0"/>
              </a:rPr>
              <a:t>𝛿</a:t>
            </a:r>
            <a:r>
              <a:rPr lang="en-US" altLang="en-US" sz="2400" dirty="0"/>
              <a:t>. But then in the second stage we had to go back and prove in a careful, logical fashion that we had made a correct guess. </a:t>
            </a:r>
          </a:p>
          <a:p>
            <a:r>
              <a:rPr lang="en-US" altLang="en-US" sz="2400" dirty="0"/>
              <a:t>This procedure is typical of much of mathematics. Sometimes it is necessary to first make an intelligent guess about the answer to a problem and then prove that the guess is correct.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3D70024-8443-4205-8B8A-E694290C0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Remarks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7DD8126-5699-4F39-9F37-92DBCDCAB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are in a process of “reinventing” calculus.  Many results that you have learned in calculus courses are not yet available!</a:t>
            </a:r>
          </a:p>
          <a:p>
            <a:r>
              <a:rPr lang="en-US" altLang="en-US"/>
              <a:t>It is like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2CF5E26-ED0A-41C4-A7CD-A6A698BBB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5D7B6DB-F6F3-4151-9518-9DFF129A0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Section 2.1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27FFE3CD-4914-4961-90BD-72489C458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Remarks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2A92A47E-6AE1-441D-B7FE-513653FC9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Most limits are not as straight forward as Example 1.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6DCD13C6-D80C-47AC-986A-A55361A86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1DE912BD-39F3-4472-B830-229857C71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Use the </a:t>
            </a:r>
            <a:r>
              <a:rPr lang="en-US" altLang="en-US" dirty="0">
                <a:latin typeface="MaplePi" pitchFamily="2" charset="0"/>
              </a:rPr>
              <a:t>𝜀−𝛿 </a:t>
            </a:r>
            <a:r>
              <a:rPr lang="en-US" altLang="en-US" dirty="0"/>
              <a:t>definition to prove that </a:t>
            </a:r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1EDA542A-1218-41F6-9CDF-94EE426581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9300" y="2559050"/>
          <a:ext cx="193357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725" imgH="291973" progId="Equation.DSMT4">
                  <p:embed/>
                </p:oleObj>
              </mc:Choice>
              <mc:Fallback>
                <p:oleObj name="Equation" r:id="rId2" imgW="634725" imgH="29197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2559050"/>
                        <a:ext cx="193357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0CC03BF-74DC-4D5C-B5ED-4CB2EF3E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31825BDF-A406-48F3-BB9F-DA4B5F658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Use the </a:t>
            </a:r>
            <a:r>
              <a:rPr lang="en-US" altLang="en-US" dirty="0">
                <a:latin typeface="MaplePi" pitchFamily="2" charset="0"/>
              </a:rPr>
              <a:t>𝜀−𝛿 </a:t>
            </a:r>
            <a:r>
              <a:rPr lang="en-US" altLang="en-US" dirty="0"/>
              <a:t>definition to prove that </a:t>
            </a:r>
          </a:p>
        </p:txBody>
      </p:sp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FE6B61D1-62EA-4045-B95F-227CCFC103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9300" y="2559050"/>
          <a:ext cx="193357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725" imgH="291973" progId="Equation.DSMT4">
                  <p:embed/>
                </p:oleObj>
              </mc:Choice>
              <mc:Fallback>
                <p:oleObj name="Equation" r:id="rId2" imgW="634725" imgH="29197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2559050"/>
                        <a:ext cx="193357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1" name="Picture 6">
            <a:extLst>
              <a:ext uri="{FF2B5EF4-FFF2-40B4-BE49-F238E27FC236}">
                <a16:creationId xmlns:a16="http://schemas.microsoft.com/office/drawing/2014/main" id="{7C889133-A74D-4792-A486-AD7576CBA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22"/>
          <a:stretch>
            <a:fillRect/>
          </a:stretch>
        </p:blipFill>
        <p:spPr bwMode="auto">
          <a:xfrm>
            <a:off x="590550" y="4086225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533561D3-E829-4998-A70E-E1659DE6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40B1ED17-DF58-484B-807D-56D4D5505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Use the </a:t>
            </a:r>
            <a:r>
              <a:rPr lang="en-US" altLang="en-US" dirty="0">
                <a:latin typeface="MaplePi" pitchFamily="2" charset="0"/>
              </a:rPr>
              <a:t>𝜀−𝛿 </a:t>
            </a:r>
            <a:r>
              <a:rPr lang="en-US" altLang="en-US" dirty="0"/>
              <a:t>definition to prove that 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5C80187A-EBF1-462A-9F65-C351915676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9300" y="2559050"/>
          <a:ext cx="193357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725" imgH="291973" progId="Equation.DSMT4">
                  <p:embed/>
                </p:oleObj>
              </mc:Choice>
              <mc:Fallback>
                <p:oleObj name="Equation" r:id="rId2" imgW="634725" imgH="29197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2559050"/>
                        <a:ext cx="193357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301DC87-92E8-424B-9F27-CEEE5413F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290673C2-3565-4D65-8298-C23AF3D78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Use the </a:t>
            </a:r>
            <a:r>
              <a:rPr lang="en-US" altLang="en-US" dirty="0">
                <a:latin typeface="MaplePi" pitchFamily="2" charset="0"/>
              </a:rPr>
              <a:t>𝜀−𝛿 </a:t>
            </a:r>
            <a:r>
              <a:rPr lang="en-US" altLang="en-US" dirty="0"/>
              <a:t>definition to prove that </a:t>
            </a:r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EE69664E-C4D9-498B-8B31-F90FBDDF8F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9300" y="2559050"/>
          <a:ext cx="193357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725" imgH="291973" progId="Equation.DSMT4">
                  <p:embed/>
                </p:oleObj>
              </mc:Choice>
              <mc:Fallback>
                <p:oleObj name="Equation" r:id="rId2" imgW="634725" imgH="29197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2559050"/>
                        <a:ext cx="193357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A4608F-9419-4592-AD8A-E6847746BFD9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3721100"/>
          <a:ext cx="7877175" cy="2441575"/>
        </p:xfrm>
        <a:graphic>
          <a:graphicData uri="http://schemas.openxmlformats.org/drawingml/2006/table">
            <a:tbl>
              <a:tblPr/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DE332427-8FC6-41B8-A419-EDDD5D0B8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Questions…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7CA89729-B59C-4D3C-BC66-902AF2A31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2019300"/>
          </a:xfrm>
        </p:spPr>
        <p:txBody>
          <a:bodyPr/>
          <a:lstStyle/>
          <a:p>
            <a:r>
              <a:rPr lang="en-US" altLang="en-US"/>
              <a:t>What is so magical about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 in          ?</a:t>
            </a:r>
          </a:p>
          <a:p>
            <a:r>
              <a:rPr lang="en-US" altLang="en-US"/>
              <a:t>Can this limit be proved without using the “minimum” technique?</a:t>
            </a:r>
          </a:p>
        </p:txBody>
      </p:sp>
      <p:graphicFrame>
        <p:nvGraphicFramePr>
          <p:cNvPr id="27652" name="Object 4">
            <a:extLst>
              <a:ext uri="{FF2B5EF4-FFF2-40B4-BE49-F238E27FC236}">
                <a16:creationId xmlns:a16="http://schemas.microsoft.com/office/drawing/2014/main" id="{4CFE6652-9A46-4B47-B04C-3BA81B363E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4925" y="1879600"/>
          <a:ext cx="9747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431613" progId="Equation.DSMT4">
                  <p:embed/>
                </p:oleObj>
              </mc:Choice>
              <mc:Fallback>
                <p:oleObj name="Equation" r:id="rId2" imgW="672808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1879600"/>
                        <a:ext cx="97472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926BFAB-F220-4BEB-B444-E959B081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3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6E1B4CB3-DAF8-4BF4-8CFC-CCEFAFADD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Prove that </a:t>
            </a:r>
          </a:p>
        </p:txBody>
      </p:sp>
      <p:graphicFrame>
        <p:nvGraphicFramePr>
          <p:cNvPr id="28676" name="Object 1">
            <a:extLst>
              <a:ext uri="{FF2B5EF4-FFF2-40B4-BE49-F238E27FC236}">
                <a16:creationId xmlns:a16="http://schemas.microsoft.com/office/drawing/2014/main" id="{0123731F-925C-456D-98A5-6B14D352CF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1463" y="1747838"/>
          <a:ext cx="236696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29810" imgH="431613" progId="Equation.DSMT4">
                  <p:embed/>
                </p:oleObj>
              </mc:Choice>
              <mc:Fallback>
                <p:oleObj name="Equation" r:id="rId2" imgW="1129810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3" y="1747838"/>
                        <a:ext cx="2366962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7" name="Picture 6">
            <a:extLst>
              <a:ext uri="{FF2B5EF4-FFF2-40B4-BE49-F238E27FC236}">
                <a16:creationId xmlns:a16="http://schemas.microsoft.com/office/drawing/2014/main" id="{29F0F31C-E3EE-4F5A-B717-0CF13EDB2A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2644775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A0749C0D-A847-4F4F-BED3-3A917CE36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3C00D2AD-1AD4-40E1-A2D3-A55F30C14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Prove that </a:t>
            </a:r>
          </a:p>
        </p:txBody>
      </p:sp>
      <p:graphicFrame>
        <p:nvGraphicFramePr>
          <p:cNvPr id="29700" name="Object 1">
            <a:extLst>
              <a:ext uri="{FF2B5EF4-FFF2-40B4-BE49-F238E27FC236}">
                <a16:creationId xmlns:a16="http://schemas.microsoft.com/office/drawing/2014/main" id="{28524EA6-2E5F-4BB5-8941-1FC21AE4EE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1463" y="1747838"/>
          <a:ext cx="236696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29810" imgH="431613" progId="Equation.DSMT4">
                  <p:embed/>
                </p:oleObj>
              </mc:Choice>
              <mc:Fallback>
                <p:oleObj name="Equation" r:id="rId2" imgW="1129810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3" y="1747838"/>
                        <a:ext cx="2366962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BDE5D43C-036B-4CAF-BEAF-A7BD8D33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 (Classwork)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D49612B7-DD40-40DF-908B-B6BB36846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Prove that </a:t>
            </a:r>
          </a:p>
        </p:txBody>
      </p:sp>
      <p:graphicFrame>
        <p:nvGraphicFramePr>
          <p:cNvPr id="30724" name="Object 1">
            <a:extLst>
              <a:ext uri="{FF2B5EF4-FFF2-40B4-BE49-F238E27FC236}">
                <a16:creationId xmlns:a16="http://schemas.microsoft.com/office/drawing/2014/main" id="{0E3ED7F5-335C-42F9-AEFE-5172746AE3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92413" y="2581275"/>
          <a:ext cx="285591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29810" imgH="431613" progId="Equation.DSMT4">
                  <p:embed/>
                </p:oleObj>
              </mc:Choice>
              <mc:Fallback>
                <p:oleObj name="Equation" r:id="rId2" imgW="1129810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2581275"/>
                        <a:ext cx="2855912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AFDFC2-2500-482E-89C4-2A02EF72843F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3721100"/>
          <a:ext cx="7877175" cy="2441575"/>
        </p:xfrm>
        <a:graphic>
          <a:graphicData uri="http://schemas.openxmlformats.org/drawingml/2006/table">
            <a:tbl>
              <a:tblPr/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524A086-7070-4DA9-8331-DB776BCFD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Preview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Rectangle 3">
                <a:extLst>
                  <a:ext uri="{FF2B5EF4-FFF2-40B4-BE49-F238E27FC236}">
                    <a16:creationId xmlns:a16="http://schemas.microsoft.com/office/drawing/2014/main" id="{4E44F7B9-2D7A-444B-A48C-0AB645700404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3588" y="1874838"/>
                <a:ext cx="7696200" cy="3703637"/>
              </a:xfrm>
            </p:spPr>
            <p:txBody>
              <a:bodyPr/>
              <a:lstStyle/>
              <a:p>
                <a:pPr marL="233363" indent="-233363" eaLnBrk="1" hangingPunct="1"/>
                <a:r>
                  <a:rPr lang="en-US" altLang="en-US" dirty="0"/>
                  <a:t>The elementary definitions of limits are vague.</a:t>
                </a:r>
              </a:p>
              <a:p>
                <a:pPr marL="233363" indent="-233363" eaLnBrk="1" hangingPunct="1"/>
                <a:r>
                  <a:rPr lang="en-US" altLang="en-US" dirty="0"/>
                  <a:t>Precise 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alt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dirty="0"/>
                  <a:t>) definition for limits of functions.</a:t>
                </a:r>
              </a:p>
              <a:p>
                <a:pPr marL="233363" indent="-233363" eaLnBrk="1" hangingPunct="1"/>
                <a:r>
                  <a:rPr lang="en-US" altLang="en-US" dirty="0"/>
                  <a:t>The definition is highly “polished” and stated sophisticatedly. It takes time to get used to. </a:t>
                </a:r>
              </a:p>
              <a:p>
                <a:pPr marL="233363" indent="-233363" eaLnBrk="1" hangingPunct="1"/>
                <a:endParaRPr lang="en-US" altLang="en-US" dirty="0"/>
              </a:p>
            </p:txBody>
          </p:sp>
        </mc:Choice>
        <mc:Fallback>
          <p:sp>
            <p:nvSpPr>
              <p:cNvPr id="5123" name="Rectangle 3">
                <a:extLst>
                  <a:ext uri="{FF2B5EF4-FFF2-40B4-BE49-F238E27FC236}">
                    <a16:creationId xmlns:a16="http://schemas.microsoft.com/office/drawing/2014/main" id="{4E44F7B9-2D7A-444B-A48C-0AB6457004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3588" y="1874838"/>
                <a:ext cx="7696200" cy="3703637"/>
              </a:xfrm>
              <a:blipFill>
                <a:blip r:embed="rId2"/>
                <a:stretch>
                  <a:fillRect l="-792" t="-2142" r="-2375" b="-2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5972253-FA8A-47D1-BFEE-4D2F7BBCC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Recall: Left-Hand Limit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8" name="Rectangle 3">
                <a:extLst>
                  <a:ext uri="{FF2B5EF4-FFF2-40B4-BE49-F238E27FC236}">
                    <a16:creationId xmlns:a16="http://schemas.microsoft.com/office/drawing/2014/main" id="{1520C1D6-F753-43FD-84DB-A30B9393ADF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r>
                  <a:rPr lang="en-US" sz="2800" dirty="0"/>
                  <a:t>We write</a:t>
                </a:r>
              </a:p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en-US" sz="2800" dirty="0"/>
              </a:p>
              <a:p>
                <a:pPr marL="0" indent="0" eaLnBrk="1" hangingPunct="1">
                  <a:buFont typeface="Wingdings" panose="05000000000000000000" pitchFamily="2" charset="2"/>
                  <a:buNone/>
                  <a:defRPr/>
                </a:pPr>
                <a:r>
                  <a:rPr lang="en-US" sz="2800" dirty="0"/>
                  <a:t>and say “the </a:t>
                </a:r>
                <a:r>
                  <a:rPr lang="en-US" sz="2800" b="1" dirty="0">
                    <a:solidFill>
                      <a:schemeClr val="hlink"/>
                    </a:solidFill>
                  </a:rPr>
                  <a:t>left-hand limit</a:t>
                </a:r>
                <a:r>
                  <a:rPr lang="en-US" sz="2800" dirty="0"/>
                  <a:t>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, as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approaches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/>
                  <a:t>, equals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 dirty="0"/>
                  <a:t>”</a:t>
                </a:r>
              </a:p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r>
                  <a:rPr lang="en-US" sz="2800" dirty="0"/>
                  <a:t>   </a:t>
                </a:r>
              </a:p>
              <a:p>
                <a:pPr marL="0" indent="0" eaLnBrk="1" hangingPunct="1">
                  <a:buFont typeface="Wingdings" panose="05000000000000000000" pitchFamily="2" charset="2"/>
                  <a:buNone/>
                  <a:defRPr/>
                </a:pPr>
                <a:r>
                  <a:rPr lang="en-US" sz="2800" dirty="0"/>
                  <a:t>if we can make the values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arbitrarily </a:t>
                </a:r>
                <a:r>
                  <a:rPr lang="en-US" sz="2800" dirty="0">
                    <a:solidFill>
                      <a:srgbClr val="FF0000"/>
                    </a:solidFill>
                  </a:rPr>
                  <a:t>close</a:t>
                </a:r>
                <a:r>
                  <a:rPr lang="en-US" sz="2800" dirty="0"/>
                  <a:t> 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 dirty="0"/>
                  <a:t> (as close as we like) by taking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to be </a:t>
                </a:r>
                <a:r>
                  <a:rPr lang="en-US" sz="2800" dirty="0">
                    <a:solidFill>
                      <a:srgbClr val="FF0000"/>
                    </a:solidFill>
                  </a:rPr>
                  <a:t>sufficiently close</a:t>
                </a:r>
                <a:r>
                  <a:rPr lang="en-US" sz="2800" dirty="0"/>
                  <a:t> 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less than </a:t>
                </a:r>
                <a:r>
                  <a:rPr lang="en-US" sz="2800" i="1" dirty="0"/>
                  <a:t>a</a:t>
                </a:r>
                <a:r>
                  <a:rPr lang="en-US" sz="2800" dirty="0"/>
                  <a:t>.</a:t>
                </a:r>
              </a:p>
              <a:p>
                <a:pPr eaLnBrk="1" hangingPunct="1">
                  <a:defRPr/>
                </a:pPr>
                <a:endParaRPr lang="en-US" sz="2800" dirty="0"/>
              </a:p>
            </p:txBody>
          </p:sp>
        </mc:Choice>
        <mc:Fallback>
          <p:sp>
            <p:nvSpPr>
              <p:cNvPr id="1028" name="Rectangle 3">
                <a:extLst>
                  <a:ext uri="{FF2B5EF4-FFF2-40B4-BE49-F238E27FC236}">
                    <a16:creationId xmlns:a16="http://schemas.microsoft.com/office/drawing/2014/main" id="{1520C1D6-F753-43FD-84DB-A30B9393AD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584" t="-1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FDDD5E2F-4760-43BC-9948-BC9A114826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2133600"/>
          <a:ext cx="2252663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38200" imgH="279400" progId="Equation.DSMT4">
                  <p:embed/>
                </p:oleObj>
              </mc:Choice>
              <mc:Fallback>
                <p:oleObj name="Equation" r:id="rId3" imgW="8382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133600"/>
                        <a:ext cx="2252663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0015BC2-58C9-491B-B5D0-159E3BF20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Recall: Right-Hand Limit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2" name="Rectangle 3">
                <a:extLst>
                  <a:ext uri="{FF2B5EF4-FFF2-40B4-BE49-F238E27FC236}">
                    <a16:creationId xmlns:a16="http://schemas.microsoft.com/office/drawing/2014/main" id="{42773304-B7A5-463C-AF49-BE9D4DDC80C9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r>
                  <a:rPr lang="en-US" sz="2800" dirty="0"/>
                  <a:t>We write</a:t>
                </a:r>
              </a:p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en-US" sz="2800" dirty="0"/>
              </a:p>
              <a:p>
                <a:pPr marL="0" indent="0" eaLnBrk="1" hangingPunct="1">
                  <a:buFont typeface="Wingdings" panose="05000000000000000000" pitchFamily="2" charset="2"/>
                  <a:buNone/>
                  <a:defRPr/>
                </a:pPr>
                <a:r>
                  <a:rPr lang="en-US" sz="2800" dirty="0"/>
                  <a:t>and say “the </a:t>
                </a:r>
                <a:r>
                  <a:rPr lang="en-US" sz="2800" b="1" dirty="0">
                    <a:solidFill>
                      <a:schemeClr val="hlink"/>
                    </a:solidFill>
                  </a:rPr>
                  <a:t>right-hand limit</a:t>
                </a:r>
                <a:r>
                  <a:rPr lang="en-US" sz="2800" dirty="0"/>
                  <a:t>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, as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approaches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/>
                  <a:t>, equals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 dirty="0"/>
                  <a:t>”</a:t>
                </a:r>
              </a:p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r>
                  <a:rPr lang="en-US" sz="2800" dirty="0"/>
                  <a:t>   </a:t>
                </a:r>
              </a:p>
              <a:p>
                <a:pPr marL="0" indent="0" eaLnBrk="1" hangingPunct="1">
                  <a:buFont typeface="Wingdings" panose="05000000000000000000" pitchFamily="2" charset="2"/>
                  <a:buNone/>
                  <a:defRPr/>
                </a:pPr>
                <a:r>
                  <a:rPr lang="en-US" sz="2800" dirty="0"/>
                  <a:t>if we can make the values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arbitrarily </a:t>
                </a:r>
                <a:r>
                  <a:rPr lang="en-US" sz="2800" dirty="0">
                    <a:solidFill>
                      <a:srgbClr val="FF0000"/>
                    </a:solidFill>
                  </a:rPr>
                  <a:t>close</a:t>
                </a:r>
                <a:r>
                  <a:rPr lang="en-US" sz="2800" dirty="0"/>
                  <a:t> 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800" dirty="0"/>
                  <a:t> (as close as we like) by taking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to be </a:t>
                </a:r>
                <a:r>
                  <a:rPr lang="en-US" sz="2800" dirty="0">
                    <a:solidFill>
                      <a:srgbClr val="FF0000"/>
                    </a:solidFill>
                  </a:rPr>
                  <a:t>sufficiently close</a:t>
                </a:r>
                <a:r>
                  <a:rPr lang="en-US" sz="2800" dirty="0"/>
                  <a:t> 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greater than </a:t>
                </a:r>
                <a:r>
                  <a:rPr lang="en-US" sz="2800" i="1" dirty="0"/>
                  <a:t>a</a:t>
                </a:r>
                <a:r>
                  <a:rPr lang="en-US" sz="2800" dirty="0"/>
                  <a:t>.</a:t>
                </a:r>
              </a:p>
              <a:p>
                <a:pPr eaLnBrk="1" hangingPunct="1">
                  <a:defRPr/>
                </a:pPr>
                <a:endParaRPr lang="en-US" sz="2800" dirty="0"/>
              </a:p>
            </p:txBody>
          </p:sp>
        </mc:Choice>
        <mc:Fallback>
          <p:sp>
            <p:nvSpPr>
              <p:cNvPr id="2052" name="Rectangle 3">
                <a:extLst>
                  <a:ext uri="{FF2B5EF4-FFF2-40B4-BE49-F238E27FC236}">
                    <a16:creationId xmlns:a16="http://schemas.microsoft.com/office/drawing/2014/main" id="{42773304-B7A5-463C-AF49-BE9D4DDC80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584" t="-1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355FC459-2711-4972-9B2D-E3492D07F1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48075" y="2151063"/>
          <a:ext cx="19050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531" imgH="279279" progId="Equation.DSMT4">
                  <p:embed/>
                </p:oleObj>
              </mc:Choice>
              <mc:Fallback>
                <p:oleObj name="Equation" r:id="rId3" imgW="850531" imgH="27927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2151063"/>
                        <a:ext cx="19050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4490AC2-7532-4937-9811-F4E2D0019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Recall: Limit of a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199DFBD4-92F3-4D69-9DE3-B183F917764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0" y="2909888"/>
                <a:ext cx="7696200" cy="3086100"/>
              </a:xfrm>
            </p:spPr>
            <p:txBody>
              <a:bodyPr/>
              <a:lstStyle/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en-US" dirty="0">
                    <a:solidFill>
                      <a:schemeClr val="hlink"/>
                    </a:solidFill>
                  </a:rPr>
                  <a:t>if and only if </a:t>
                </a:r>
              </a:p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en-US" altLang="en-US" dirty="0">
                  <a:solidFill>
                    <a:schemeClr val="hlink"/>
                  </a:solidFill>
                </a:endParaRPr>
              </a:p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en-US" dirty="0">
                    <a:solidFill>
                      <a:schemeClr val="hlink"/>
                    </a:solidFill>
                  </a:rPr>
                  <a:t>and</a:t>
                </a:r>
              </a:p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en-US" altLang="en-US" dirty="0">
                  <a:solidFill>
                    <a:schemeClr val="hlink"/>
                  </a:solidFill>
                </a:endParaRPr>
              </a:p>
              <a:p>
                <a:pPr eaLnBrk="1" hangingPunct="1"/>
                <a:r>
                  <a:rPr lang="en-US" altLang="en-US" sz="2800" dirty="0"/>
                  <a:t>Independent 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800" dirty="0"/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199DFBD4-92F3-4D69-9DE3-B183F91776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0" y="2909888"/>
                <a:ext cx="7696200" cy="3086100"/>
              </a:xfrm>
              <a:blipFill>
                <a:blip r:embed="rId2"/>
                <a:stretch>
                  <a:fillRect l="-633" t="-2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52348A23-BB68-40F8-ACD6-72AF60F66A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1688" y="1958975"/>
          <a:ext cx="247491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12447" imgH="279279" progId="Equation.3">
                  <p:embed/>
                </p:oleObj>
              </mc:Choice>
              <mc:Fallback>
                <p:oleObj name="Equation" r:id="rId3" imgW="812447" imgH="27927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88" y="1958975"/>
                        <a:ext cx="2474912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0021B6AD-9030-42FF-89A7-02B18262AE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008438"/>
          <a:ext cx="259238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50531" imgH="279279" progId="Equation.3">
                  <p:embed/>
                </p:oleObj>
              </mc:Choice>
              <mc:Fallback>
                <p:oleObj name="Equation" r:id="rId5" imgW="850531" imgH="27927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08438"/>
                        <a:ext cx="2592388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24E1958E-D9A3-4980-9486-A21CE59466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450" y="3983038"/>
          <a:ext cx="2590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531" imgH="279279" progId="Equation.3">
                  <p:embed/>
                </p:oleObj>
              </mc:Choice>
              <mc:Fallback>
                <p:oleObj name="Equation" r:id="rId7" imgW="850531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3983038"/>
                        <a:ext cx="25908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F01BEE3-A8EF-48CC-8AB4-C4379335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Recall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48C0CE3-268B-4B91-B2D1-4BE7A8E79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20" name="Object 1">
            <a:extLst>
              <a:ext uri="{FF2B5EF4-FFF2-40B4-BE49-F238E27FC236}">
                <a16:creationId xmlns:a16="http://schemas.microsoft.com/office/drawing/2014/main" id="{B47D9C23-5B1E-4CEC-BC4F-23807E1F5F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5038" y="3295650"/>
          <a:ext cx="285591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29810" imgH="431613" progId="Equation.DSMT4">
                  <p:embed/>
                </p:oleObj>
              </mc:Choice>
              <mc:Fallback>
                <p:oleObj name="Equation" r:id="rId2" imgW="1129810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295650"/>
                        <a:ext cx="2855912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6">
            <a:extLst>
              <a:ext uri="{FF2B5EF4-FFF2-40B4-BE49-F238E27FC236}">
                <a16:creationId xmlns:a16="http://schemas.microsoft.com/office/drawing/2014/main" id="{E414D91E-94BA-4914-9921-68630BC5EF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2281238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E53F7DC-3551-43DF-85AF-478290C4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Deleted Neighborhood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99373DD1-618A-4D52-8433-CCAD5E6A2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1055688"/>
          </a:xfrm>
        </p:spPr>
        <p:txBody>
          <a:bodyPr/>
          <a:lstStyle/>
          <a:p>
            <a:r>
              <a:rPr lang="en-US" altLang="en-US"/>
              <a:t>For all practical purposes, we are going to use the following definition:</a:t>
            </a:r>
          </a:p>
          <a:p>
            <a:endParaRPr lang="en-US" altLang="en-US"/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13F6F289-7C7C-4413-A440-027A19A21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3643313"/>
            <a:ext cx="53244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>
            <a:extLst>
              <a:ext uri="{FF2B5EF4-FFF2-40B4-BE49-F238E27FC236}">
                <a16:creationId xmlns:a16="http://schemas.microsoft.com/office/drawing/2014/main" id="{069A9D4E-7E42-4697-82AE-97A2279BA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0" y="4175125"/>
            <a:ext cx="63912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0D2888A-C5C6-4695-BE15-ED78CA67A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Precise Definition</a:t>
            </a:r>
          </a:p>
        </p:txBody>
      </p:sp>
      <p:pic>
        <p:nvPicPr>
          <p:cNvPr id="11267" name="Picture 6">
            <a:extLst>
              <a:ext uri="{FF2B5EF4-FFF2-40B4-BE49-F238E27FC236}">
                <a16:creationId xmlns:a16="http://schemas.microsoft.com/office/drawing/2014/main" id="{FA1FE4BC-C584-4250-93EA-C0E3B5CAC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819275"/>
            <a:ext cx="6315075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8" name="Group 16">
            <a:extLst>
              <a:ext uri="{FF2B5EF4-FFF2-40B4-BE49-F238E27FC236}">
                <a16:creationId xmlns:a16="http://schemas.microsoft.com/office/drawing/2014/main" id="{7BF656B2-F7EB-44CA-9FFC-58FDC968A7AA}"/>
              </a:ext>
            </a:extLst>
          </p:cNvPr>
          <p:cNvGrpSpPr>
            <a:grpSpLocks/>
          </p:cNvGrpSpPr>
          <p:nvPr/>
        </p:nvGrpSpPr>
        <p:grpSpPr bwMode="auto">
          <a:xfrm>
            <a:off x="1595438" y="3586163"/>
            <a:ext cx="6086475" cy="2695575"/>
            <a:chOff x="1595438" y="3586163"/>
            <a:chExt cx="6086475" cy="2695575"/>
          </a:xfrm>
        </p:grpSpPr>
        <p:pic>
          <p:nvPicPr>
            <p:cNvPr id="11269" name="Picture 5">
              <a:extLst>
                <a:ext uri="{FF2B5EF4-FFF2-40B4-BE49-F238E27FC236}">
                  <a16:creationId xmlns:a16="http://schemas.microsoft.com/office/drawing/2014/main" id="{4997547E-40A7-4CE8-8C7F-8D63691F56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438" y="3586163"/>
              <a:ext cx="6086475" cy="269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1270" name="Object 2">
              <a:extLst>
                <a:ext uri="{FF2B5EF4-FFF2-40B4-BE49-F238E27FC236}">
                  <a16:creationId xmlns:a16="http://schemas.microsoft.com/office/drawing/2014/main" id="{CF491FE0-D8EA-4F08-8DE9-14359961FD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32068" y="4373465"/>
            <a:ext cx="101536" cy="119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39579" imgH="164957" progId="Equation.DSMT4">
                    <p:embed/>
                  </p:oleObj>
                </mc:Choice>
                <mc:Fallback>
                  <p:oleObj name="Equation" r:id="rId4" imgW="139579" imgH="164957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2068" y="4373465"/>
                          <a:ext cx="101536" cy="11999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1" name="Object 3">
              <a:extLst>
                <a:ext uri="{FF2B5EF4-FFF2-40B4-BE49-F238E27FC236}">
                  <a16:creationId xmlns:a16="http://schemas.microsoft.com/office/drawing/2014/main" id="{B3194AAF-138C-4919-8180-F8497DE2D74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57116" y="4458645"/>
            <a:ext cx="101600" cy="120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7116" y="4458645"/>
                          <a:ext cx="101600" cy="120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2" name="Object 4">
              <a:extLst>
                <a:ext uri="{FF2B5EF4-FFF2-40B4-BE49-F238E27FC236}">
                  <a16:creationId xmlns:a16="http://schemas.microsoft.com/office/drawing/2014/main" id="{E5294E09-749C-40A9-95EC-7E7B80272E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97636" y="4138886"/>
            <a:ext cx="101600" cy="120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7636" y="4138886"/>
                          <a:ext cx="101600" cy="120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3" name="Object 5">
              <a:extLst>
                <a:ext uri="{FF2B5EF4-FFF2-40B4-BE49-F238E27FC236}">
                  <a16:creationId xmlns:a16="http://schemas.microsoft.com/office/drawing/2014/main" id="{DEB98AF6-B324-4298-981B-B732F44BCCF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36905" y="4587671"/>
            <a:ext cx="101600" cy="120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6905" y="4587671"/>
                          <a:ext cx="101600" cy="120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4" name="Object 6">
              <a:extLst>
                <a:ext uri="{FF2B5EF4-FFF2-40B4-BE49-F238E27FC236}">
                  <a16:creationId xmlns:a16="http://schemas.microsoft.com/office/drawing/2014/main" id="{311E1207-2096-40AD-B62D-B2CE25A205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45636" y="4370027"/>
            <a:ext cx="101600" cy="120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9579" imgH="164957" progId="Equation.DSMT4">
                    <p:embed/>
                  </p:oleObj>
                </mc:Choice>
                <mc:Fallback>
                  <p:oleObj name="Equation" r:id="rId9" imgW="139579" imgH="164957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5636" y="4370027"/>
                          <a:ext cx="101600" cy="120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5" name="Object 9">
              <a:extLst>
                <a:ext uri="{FF2B5EF4-FFF2-40B4-BE49-F238E27FC236}">
                  <a16:creationId xmlns:a16="http://schemas.microsoft.com/office/drawing/2014/main" id="{6E683CAC-55CD-41B2-99DE-6E9C795D2B1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63416" y="5771268"/>
            <a:ext cx="130912" cy="144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3416" y="5771268"/>
                          <a:ext cx="130912" cy="14445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6" name="Object 10">
              <a:extLst>
                <a:ext uri="{FF2B5EF4-FFF2-40B4-BE49-F238E27FC236}">
                  <a16:creationId xmlns:a16="http://schemas.microsoft.com/office/drawing/2014/main" id="{FCB4F13F-F871-4352-9D5A-563309727B5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03511" y="6069204"/>
            <a:ext cx="121931" cy="134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3511" y="6069204"/>
                          <a:ext cx="121931" cy="13454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7" name="Object 11">
              <a:extLst>
                <a:ext uri="{FF2B5EF4-FFF2-40B4-BE49-F238E27FC236}">
                  <a16:creationId xmlns:a16="http://schemas.microsoft.com/office/drawing/2014/main" id="{56CC7788-A8A9-4715-9499-D23723D0A2E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13133" y="5754608"/>
            <a:ext cx="125741" cy="138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835" imgH="139518" progId="Equation.DSMT4">
                    <p:embed/>
                  </p:oleObj>
                </mc:Choice>
                <mc:Fallback>
                  <p:oleObj name="Equation" r:id="rId13" imgW="126835" imgH="139518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3133" y="5754608"/>
                          <a:ext cx="125741" cy="13874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8" name="Object 12">
              <a:extLst>
                <a:ext uri="{FF2B5EF4-FFF2-40B4-BE49-F238E27FC236}">
                  <a16:creationId xmlns:a16="http://schemas.microsoft.com/office/drawing/2014/main" id="{16E99A47-4245-471F-85DE-9F8FFCABC6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20545" y="5749846"/>
            <a:ext cx="125505" cy="138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0545" y="5749846"/>
                          <a:ext cx="125505" cy="1384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9" name="Object 15">
              <a:extLst>
                <a:ext uri="{FF2B5EF4-FFF2-40B4-BE49-F238E27FC236}">
                  <a16:creationId xmlns:a16="http://schemas.microsoft.com/office/drawing/2014/main" id="{9D8680F3-7CB8-45C7-BFAB-97DCC05B2A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873236" y="5786485"/>
            <a:ext cx="130175" cy="144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835" imgH="139518" progId="Equation.DSMT4">
                    <p:embed/>
                  </p:oleObj>
                </mc:Choice>
                <mc:Fallback>
                  <p:oleObj name="Equation" r:id="rId15" imgW="126835" imgH="139518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3236" y="5786485"/>
                          <a:ext cx="130175" cy="1444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1839</TotalTime>
  <Words>604</Words>
  <Application>Microsoft Office PowerPoint</Application>
  <PresentationFormat>On-screen Show (4:3)</PresentationFormat>
  <Paragraphs>75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 Black</vt:lpstr>
      <vt:lpstr>Arial</vt:lpstr>
      <vt:lpstr>Wingdings</vt:lpstr>
      <vt:lpstr>Calibri</vt:lpstr>
      <vt:lpstr>Times New Roman</vt:lpstr>
      <vt:lpstr>MaplePi</vt:lpstr>
      <vt:lpstr>Studio</vt:lpstr>
      <vt:lpstr>MathType 5.0 Equation</vt:lpstr>
      <vt:lpstr>Microsoft Equation 3.0</vt:lpstr>
      <vt:lpstr>MathType 6.0 Equation</vt:lpstr>
      <vt:lpstr>MAT 3749 Introduction to Analysis</vt:lpstr>
      <vt:lpstr>References</vt:lpstr>
      <vt:lpstr>Preview</vt:lpstr>
      <vt:lpstr>Recall: Left-Hand Limit</vt:lpstr>
      <vt:lpstr>Recall: Right-Hand Limit</vt:lpstr>
      <vt:lpstr>Recall: Limit of a Function</vt:lpstr>
      <vt:lpstr>Recall</vt:lpstr>
      <vt:lpstr>Deleted Neighborhood</vt:lpstr>
      <vt:lpstr>Precise Definition</vt:lpstr>
      <vt:lpstr>Precise Definition</vt:lpstr>
      <vt:lpstr>Precise Definition</vt:lpstr>
      <vt:lpstr>Precise Definition</vt:lpstr>
      <vt:lpstr>Precise Definition</vt:lpstr>
      <vt:lpstr>Precise Definition</vt:lpstr>
      <vt:lpstr>Example 1</vt:lpstr>
      <vt:lpstr>Analysis</vt:lpstr>
      <vt:lpstr>Proof</vt:lpstr>
      <vt:lpstr>Guessing and Proofing</vt:lpstr>
      <vt:lpstr>Remarks</vt:lpstr>
      <vt:lpstr>Remarks</vt:lpstr>
      <vt:lpstr>Example 2</vt:lpstr>
      <vt:lpstr>Analysis</vt:lpstr>
      <vt:lpstr>Analysis</vt:lpstr>
      <vt:lpstr>Proof</vt:lpstr>
      <vt:lpstr>Questions…</vt:lpstr>
      <vt:lpstr>Example 3</vt:lpstr>
      <vt:lpstr>Analysis</vt:lpstr>
      <vt:lpstr>Proof (Classwork)</vt:lpstr>
    </vt:vector>
  </TitlesOfParts>
  <Company>Seattle Pacific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MAT1225</dc:title>
  <dc:creator>bradg</dc:creator>
  <cp:lastModifiedBy>Lau, Wai (Mathematics)</cp:lastModifiedBy>
  <cp:revision>193</cp:revision>
  <dcterms:created xsi:type="dcterms:W3CDTF">2002-09-24T20:57:52Z</dcterms:created>
  <dcterms:modified xsi:type="dcterms:W3CDTF">2021-09-28T23:06:27Z</dcterms:modified>
</cp:coreProperties>
</file>